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8" r:id="rId2"/>
    <p:sldId id="298" r:id="rId3"/>
    <p:sldId id="278" r:id="rId4"/>
    <p:sldId id="311" r:id="rId5"/>
    <p:sldId id="312" r:id="rId6"/>
    <p:sldId id="313" r:id="rId7"/>
    <p:sldId id="322" r:id="rId8"/>
    <p:sldId id="260" r:id="rId9"/>
    <p:sldId id="262" r:id="rId10"/>
    <p:sldId id="263" r:id="rId11"/>
    <p:sldId id="323" r:id="rId12"/>
    <p:sldId id="324" r:id="rId13"/>
    <p:sldId id="315" r:id="rId14"/>
    <p:sldId id="300" r:id="rId15"/>
    <p:sldId id="319" r:id="rId16"/>
    <p:sldId id="266" r:id="rId17"/>
    <p:sldId id="267" r:id="rId18"/>
    <p:sldId id="275" r:id="rId19"/>
    <p:sldId id="269" r:id="rId20"/>
    <p:sldId id="270" r:id="rId21"/>
    <p:sldId id="309" r:id="rId22"/>
    <p:sldId id="316" r:id="rId23"/>
    <p:sldId id="288" r:id="rId24"/>
    <p:sldId id="317" r:id="rId25"/>
    <p:sldId id="290" r:id="rId26"/>
    <p:sldId id="292" r:id="rId27"/>
    <p:sldId id="279" r:id="rId28"/>
    <p:sldId id="294" r:id="rId29"/>
    <p:sldId id="295" r:id="rId30"/>
    <p:sldId id="280" r:id="rId31"/>
    <p:sldId id="310" r:id="rId32"/>
    <p:sldId id="293" r:id="rId3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12" autoAdjust="0"/>
    <p:restoredTop sz="94660"/>
  </p:normalViewPr>
  <p:slideViewPr>
    <p:cSldViewPr>
      <p:cViewPr varScale="1">
        <p:scale>
          <a:sx n="70" d="100"/>
          <a:sy n="70" d="100"/>
        </p:scale>
        <p:origin x="133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&#1044;&#1080;&#1072;&#1075;&#1088;&#1072;&#1084;&#1084;&#1072;%20&#1074;%20Microsoft%20Office%20Word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ser>
          <c:idx val="0"/>
          <c:order val="0"/>
          <c:cat>
            <c:strRef>
              <c:f>'[Диаграмма в Microsoft Office Word]Лист1'!$D$12:$D$22</c:f>
              <c:strCache>
                <c:ptCount val="11"/>
                <c:pt idx="0">
                  <c:v>Кофе</c:v>
                </c:pt>
                <c:pt idx="1">
                  <c:v>Сахарный тростник </c:v>
                </c:pt>
                <c:pt idx="2">
                  <c:v>Соя </c:v>
                </c:pt>
                <c:pt idx="3">
                  <c:v>Кукуруза </c:v>
                </c:pt>
                <c:pt idx="4">
                  <c:v>Маниок </c:v>
                </c:pt>
                <c:pt idx="5">
                  <c:v>Молоко </c:v>
                </c:pt>
                <c:pt idx="6">
                  <c:v>Мясо</c:v>
                </c:pt>
                <c:pt idx="7">
                  <c:v>Апельсины</c:v>
                </c:pt>
                <c:pt idx="8">
                  <c:v>Рис</c:v>
                </c:pt>
                <c:pt idx="9">
                  <c:v>Бананы</c:v>
                </c:pt>
                <c:pt idx="10">
                  <c:v>Пшеница</c:v>
                </c:pt>
              </c:strCache>
            </c:strRef>
          </c:cat>
          <c:val>
            <c:numRef>
              <c:f>'[Диаграмма в Microsoft Office Word]Лист1'!$E$12:$E$22</c:f>
              <c:numCache>
                <c:formatCode>General</c:formatCode>
                <c:ptCount val="11"/>
                <c:pt idx="0">
                  <c:v>2249010</c:v>
                </c:pt>
                <c:pt idx="1">
                  <c:v>420121</c:v>
                </c:pt>
                <c:pt idx="2">
                  <c:v>50195</c:v>
                </c:pt>
                <c:pt idx="3">
                  <c:v>34860</c:v>
                </c:pt>
                <c:pt idx="4">
                  <c:v>26645</c:v>
                </c:pt>
                <c:pt idx="5">
                  <c:v>23455</c:v>
                </c:pt>
                <c:pt idx="6">
                  <c:v>19919</c:v>
                </c:pt>
                <c:pt idx="7">
                  <c:v>17805</c:v>
                </c:pt>
                <c:pt idx="8">
                  <c:v>13141</c:v>
                </c:pt>
                <c:pt idx="9">
                  <c:v>6703</c:v>
                </c:pt>
                <c:pt idx="10">
                  <c:v>5201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78A55A00-B0D0-494F-BA95-AF3D62980179}" type="datetimeFigureOut">
              <a:rPr lang="en-US" smtClean="0"/>
              <a:pPr>
                <a:defRPr/>
              </a:pPr>
              <a:t>2/7/2017</a:t>
            </a:fld>
            <a:endParaRPr lang="en-US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6DE4BA0A-C898-4441-ADC1-92584DDAFF6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703C52F-8E76-446F-A15F-2BDED94A47DE}" type="datetimeFigureOut">
              <a:rPr lang="en-US" smtClean="0"/>
              <a:pPr>
                <a:defRPr/>
              </a:pPr>
              <a:t>2/7/2017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4B841EB-27CA-4061-8A3A-C99C171EAA7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DBC374D2-CE36-4916-9207-3F5ED3FDF2F7}" type="datetimeFigureOut">
              <a:rPr lang="en-US" smtClean="0"/>
              <a:pPr>
                <a:defRPr/>
              </a:pPr>
              <a:t>2/7/2017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pPr>
              <a:defRPr/>
            </a:pPr>
            <a:fld id="{D1C62835-D3B1-4817-9578-77E3D08536F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0110B53-E47A-439A-8892-36F839C508E7}" type="datetimeFigureOut">
              <a:rPr lang="en-US" smtClean="0"/>
              <a:pPr>
                <a:defRPr/>
              </a:pPr>
              <a:t>2/7/2017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2C54D32-D19B-4F56-81A1-758246717AF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415D493-E12F-440E-993D-C51E02064D08}" type="datetimeFigureOut">
              <a:rPr lang="en-US" smtClean="0"/>
              <a:pPr>
                <a:defRPr/>
              </a:pPr>
              <a:t>2/7/2017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A2A3E7F-A2A0-49CF-893F-A9B48130D2C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DFECF1C-D862-45B0-A825-C4261F40E580}" type="datetimeFigureOut">
              <a:rPr lang="en-US" smtClean="0"/>
              <a:pPr>
                <a:defRPr/>
              </a:pPr>
              <a:t>2/7/2017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8808D0C-C8CA-4A88-979B-FF5C04C4EF1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37F9E304-456A-45AE-8F05-A417F8947E02}" type="datetimeFigureOut">
              <a:rPr lang="en-US" smtClean="0"/>
              <a:pPr>
                <a:defRPr/>
              </a:pPr>
              <a:t>2/7/2017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9701469-3C5C-4C56-89A5-1B43E527ACE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7232F49-2CD3-481B-A7A7-45499EE0D6FB}" type="datetimeFigureOut">
              <a:rPr lang="en-US" smtClean="0"/>
              <a:pPr>
                <a:defRPr/>
              </a:pPr>
              <a:t>2/7/2017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4C27DE2-CD2B-4C2B-99E8-93C23E4F05E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151501E-1C2E-48F2-8103-948CDB67B76B}" type="datetimeFigureOut">
              <a:rPr lang="en-US" smtClean="0"/>
              <a:pPr>
                <a:defRPr/>
              </a:pPr>
              <a:t>2/7/2017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1C120C5-39EC-41A4-9128-EB51633E68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34DA32F-AF0B-4E53-A6F6-307504485898}" type="datetimeFigureOut">
              <a:rPr lang="en-US" smtClean="0"/>
              <a:pPr>
                <a:defRPr/>
              </a:pPr>
              <a:t>2/7/2017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6A10B61-275A-45B8-9B24-7FFC08AA4B9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pPr>
              <a:defRPr/>
            </a:pPr>
            <a:fld id="{4B207A94-04BE-49AE-A9FC-DA8A1334F376}" type="datetimeFigureOut">
              <a:rPr lang="en-US" smtClean="0"/>
              <a:pPr>
                <a:defRPr/>
              </a:pPr>
              <a:t>2/7/2017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E63A52D9-0125-49BD-A9B4-3F8523B0D51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1838A29D-B9E8-4633-B574-0A617F7E5984}" type="datetimeFigureOut">
              <a:rPr lang="en-US" smtClean="0"/>
              <a:pPr>
                <a:defRPr/>
              </a:pPr>
              <a:t>2/7/2017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0786D684-AA23-496F-AA80-FA6F8F5E7B3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jpeg"/><Relationship Id="rId5" Type="http://schemas.openxmlformats.org/officeDocument/2006/relationships/image" Target="../media/image5.pn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&#1041;&#1088;&#1072;&#1079;&#1080;&#1083;&#1080;&#1103;%20&#1086;&#1073;&#1079;&#1086;&#1088;.mp4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_____Microsoft_Excel_97-20032.xls"/><Relationship Id="rId3" Type="http://schemas.openxmlformats.org/officeDocument/2006/relationships/image" Target="../media/image13.jpeg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0.png"/><Relationship Id="rId5" Type="http://schemas.openxmlformats.org/officeDocument/2006/relationships/oleObject" Target="../embeddings/_____Microsoft_Excel_97-20031.xls"/><Relationship Id="rId4" Type="http://schemas.openxmlformats.org/officeDocument/2006/relationships/oleObject" Target="../embeddings/oleObject1.bin"/><Relationship Id="rId9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4338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4339" name="Рисунок 4" descr="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5875"/>
            <a:ext cx="9144000" cy="688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6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3363" y="1414463"/>
            <a:ext cx="2286000" cy="3090862"/>
          </a:xfrm>
          <a:prstGeom prst="rect">
            <a:avLst/>
          </a:prstGeom>
          <a:noFill/>
        </p:spPr>
      </p:pic>
      <p:pic>
        <p:nvPicPr>
          <p:cNvPr id="7" name="Рисунок 6" descr="2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1763" y="2341563"/>
            <a:ext cx="2249487" cy="3394075"/>
          </a:xfrm>
          <a:prstGeom prst="rect">
            <a:avLst/>
          </a:prstGeom>
          <a:noFill/>
        </p:spPr>
      </p:pic>
      <p:pic>
        <p:nvPicPr>
          <p:cNvPr id="8" name="Рисунок 7" descr="4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7750" y="1579563"/>
            <a:ext cx="2324100" cy="3125787"/>
          </a:xfrm>
          <a:prstGeom prst="rect">
            <a:avLst/>
          </a:prstGeom>
          <a:noFill/>
        </p:spPr>
      </p:pic>
      <p:pic>
        <p:nvPicPr>
          <p:cNvPr id="11" name="Рисунок 10" descr="3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93925" y="3548063"/>
            <a:ext cx="2219325" cy="3432175"/>
          </a:xfrm>
          <a:prstGeom prst="rect">
            <a:avLst/>
          </a:prstGeom>
          <a:noFill/>
        </p:spPr>
      </p:pic>
      <p:pic>
        <p:nvPicPr>
          <p:cNvPr id="9" name="Рисунок 8" descr="7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065588" y="3760788"/>
            <a:ext cx="2390775" cy="3614737"/>
          </a:xfrm>
          <a:prstGeom prst="rect">
            <a:avLst/>
          </a:prstGeom>
          <a:noFill/>
        </p:spPr>
      </p:pic>
      <p:pic>
        <p:nvPicPr>
          <p:cNvPr id="10" name="Рисунок 9" descr="1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218113" y="2901950"/>
            <a:ext cx="2309812" cy="3127375"/>
          </a:xfrm>
          <a:prstGeom prst="rect">
            <a:avLst/>
          </a:prstGeom>
          <a:noFill/>
        </p:spPr>
      </p:pic>
      <p:pic>
        <p:nvPicPr>
          <p:cNvPr id="12" name="Рисунок 11" descr="55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974975" y="2468563"/>
            <a:ext cx="2749550" cy="3724275"/>
          </a:xfrm>
          <a:prstGeom prst="rect">
            <a:avLst/>
          </a:prstGeom>
          <a:noFill/>
        </p:spPr>
      </p:pic>
      <p:sp>
        <p:nvSpPr>
          <p:cNvPr id="14347" name="Прямоугольник 12"/>
          <p:cNvSpPr>
            <a:spLocks noChangeArrowheads="1"/>
          </p:cNvSpPr>
          <p:nvPr/>
        </p:nvSpPr>
        <p:spPr bwMode="auto">
          <a:xfrm>
            <a:off x="1259632" y="332656"/>
            <a:ext cx="4896569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6600" b="1" dirty="0">
                <a:solidFill>
                  <a:srgbClr val="00B050"/>
                </a:solidFill>
                <a:latin typeface="Mistral" pitchFamily="66" charset="0"/>
              </a:rPr>
              <a:t>Бразилия</a:t>
            </a:r>
            <a:endParaRPr lang="en-US" sz="6600" b="1" dirty="0">
              <a:solidFill>
                <a:srgbClr val="00B050"/>
              </a:solidFill>
              <a:latin typeface="Mistral" pitchFamily="66" charset="0"/>
            </a:endParaRPr>
          </a:p>
        </p:txBody>
      </p:sp>
      <p:pic>
        <p:nvPicPr>
          <p:cNvPr id="18434" name="Picture 2" descr="http://elementdance.ru/upload/iblock/9b9/3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3933056"/>
            <a:ext cx="2339752" cy="1537210"/>
          </a:xfrm>
          <a:prstGeom prst="rect">
            <a:avLst/>
          </a:prstGeom>
          <a:noFill/>
        </p:spPr>
      </p:pic>
      <p:pic>
        <p:nvPicPr>
          <p:cNvPr id="18436" name="Picture 4" descr="http://i.io.ua/img_su/large/0085/01/00850124_n5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372200" y="4365104"/>
            <a:ext cx="2483768" cy="165584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amazonecopark.com/wp-content/uploads/2013/09/fadea5f691.jpg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0" y="0"/>
            <a:ext cx="779534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Бразилия – </a:t>
            </a:r>
          </a:p>
          <a:p>
            <a:pPr algn="ctr"/>
            <a:r>
              <a:rPr lang="ru-RU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что это за страна?</a:t>
            </a:r>
            <a:endParaRPr lang="ru-RU" sz="5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Рисунок 4" descr="3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6" name="Прямоугольник 3"/>
          <p:cNvSpPr>
            <a:spLocks noChangeArrowheads="1"/>
          </p:cNvSpPr>
          <p:nvPr/>
        </p:nvSpPr>
        <p:spPr bwMode="auto">
          <a:xfrm>
            <a:off x="323850" y="260350"/>
            <a:ext cx="8405813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Официальное название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: Федеративная Республика Бразилия, (бывшая колония Португалии).</a:t>
            </a:r>
          </a:p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Столица: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Бразилиа</a:t>
            </a:r>
          </a:p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Общая площадь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8,5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млн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км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(вместе с островами).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Население: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млн.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человек</a:t>
            </a:r>
          </a:p>
        </p:txBody>
      </p:sp>
      <p:pic>
        <p:nvPicPr>
          <p:cNvPr id="16387" name="Рисунок 8" descr="large_flag_of_brazil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484784"/>
            <a:ext cx="3455988" cy="243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Рисунок 12" descr="260px-Coat_of_arms_of_Brazil_svg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063" y="4076700"/>
            <a:ext cx="2447925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9" name="Прямоугольник 15"/>
          <p:cNvSpPr>
            <a:spLocks noChangeArrowheads="1"/>
          </p:cNvSpPr>
          <p:nvPr/>
        </p:nvSpPr>
        <p:spPr bwMode="auto">
          <a:xfrm>
            <a:off x="4337050" y="1268760"/>
            <a:ext cx="480695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Флаг Бразилии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представляет собой зелёное полотнище с жёлтым ромбом в центре. Внутри ромба находится тёмно-синий круг с 27 белыми звёздами. Круг пересечён лентой с национальным девизом Бразилии — «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Ordem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Progresso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» (с порт. 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«Порядок и прогресс»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). Зелёный и жёлтый — национальные цвета Бразилии. Зелёный цвет символизирует лесные богатства 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Амазонии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а жёлтый — запасы золота.</a:t>
            </a: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Расположение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звёзд на флаге изображает небо над Рио-де-Жанейро утром в 9 часов 22 минуты 43 секунды 15 ноября 1889 — в момент провозглашения Бразильской республики. Каждому из 26 штатов, а также Федеральному округу, соответствует своя звезда.</a:t>
            </a:r>
          </a:p>
        </p:txBody>
      </p:sp>
      <p:sp>
        <p:nvSpPr>
          <p:cNvPr id="16390" name="Прямоугольник 16"/>
          <p:cNvSpPr>
            <a:spLocks noChangeArrowheads="1"/>
          </p:cNvSpPr>
          <p:nvPr/>
        </p:nvSpPr>
        <p:spPr bwMode="auto">
          <a:xfrm>
            <a:off x="323850" y="4076700"/>
            <a:ext cx="4464050" cy="243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Герб Бразилии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состоит из центральной эмблемы, обрамлённой ветвями кофейного дерева с левой стороны и табака с правой, это важные сельскохозяйственные культуры Бразилии. В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голубом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круге в центре изображено созвездие Южный крест. 27 звёзд возле него означают 26 штатов Бразилии.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Голубая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лента содержит полное официальное название государства (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República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Federativa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do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Brasil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 — Федеративная Республика Бразилия) в первом ряду. Во втором указана дата основания федеративной республики (15 ноября 1889 года).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0178" name="Picture 2" descr="http://img1.goodfon.ru/wallpaper/big/7/93/brazil-braziliya-fla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669793" cy="685800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1655464" y="260649"/>
            <a:ext cx="6516936" cy="42473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Группы:</a:t>
            </a:r>
          </a:p>
          <a:p>
            <a:pPr marL="914400" indent="-914400" algn="just">
              <a:buAutoNum type="arabicPeriod"/>
            </a:pPr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Историки</a:t>
            </a:r>
          </a:p>
          <a:p>
            <a:pPr marL="914400" indent="-914400" algn="just">
              <a:buAutoNum type="arabicPeriod"/>
            </a:pPr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Географы</a:t>
            </a:r>
          </a:p>
          <a:p>
            <a:pPr marL="914400" indent="-914400" algn="just">
              <a:buAutoNum type="arabicPeriod"/>
            </a:pPr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Демографы</a:t>
            </a:r>
          </a:p>
          <a:p>
            <a:pPr marL="914400" indent="-914400" algn="just">
              <a:buAutoNum type="arabicPeriod"/>
            </a:pPr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Экономисты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02" name="Picture 2" descr="http://venividi.ru/files/img/9004/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043608" y="188640"/>
            <a:ext cx="74871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История государства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2226" name="Picture 2" descr="http://onlineaviabileti.ru/media/countries/brasil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2736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043608" y="0"/>
            <a:ext cx="74532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География Бразилии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7346" name="Picture 2" descr="http://www.mirgeografii.ru/wp-content/uploads/2012/12/vullkan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Рисунок 9" descr="3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71450"/>
            <a:ext cx="9144000" cy="688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4" name="Рисунок 18" descr="images copy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00338" y="2349500"/>
            <a:ext cx="3568700" cy="227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Прямоугольник 7"/>
          <p:cNvSpPr>
            <a:spLocks noChangeArrowheads="1"/>
          </p:cNvSpPr>
          <p:nvPr/>
        </p:nvSpPr>
        <p:spPr bwMode="auto">
          <a:xfrm>
            <a:off x="179512" y="0"/>
            <a:ext cx="3600450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Самый большой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лесной массив - это джунгли Амазонки, или как её ещё называют сельвы. На неё приходится около 60% площади страны.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dirty="0">
                <a:latin typeface="Times New Roman" pitchFamily="18" charset="0"/>
                <a:cs typeface="Times New Roman" pitchFamily="18" charset="0"/>
              </a:rPr>
            </a:b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dirty="0">
                <a:latin typeface="Times New Roman" pitchFamily="18" charset="0"/>
                <a:cs typeface="Times New Roman" pitchFamily="18" charset="0"/>
              </a:rPr>
            </a:br>
            <a:endParaRPr 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7" name="Рисунок 11" descr="4(20)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288" y="3878263"/>
            <a:ext cx="3529012" cy="264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Рисунок 12" descr="lesa_amazonki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6825" y="765175"/>
            <a:ext cx="3671888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9" name="Прямоугольник 16"/>
          <p:cNvSpPr>
            <a:spLocks noChangeArrowheads="1"/>
          </p:cNvSpPr>
          <p:nvPr/>
        </p:nvSpPr>
        <p:spPr bwMode="auto">
          <a:xfrm>
            <a:off x="4356100" y="3573463"/>
            <a:ext cx="45720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Здесь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было описано, как минимум, 40000 видов растений, 3000 видов рыб, 1294 вида птиц, 427 видов млекопитающих, 428 видов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земноводных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378 видов пресмыкающихся и около 110 000 видов различных беспозвоночных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Рисунок 7" descr="3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0163"/>
            <a:ext cx="9144000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50825" y="1052513"/>
            <a:ext cx="4429125" cy="5262979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cap="all" dirty="0">
                <a:latin typeface="Times New Roman" pitchFamily="18" charset="0"/>
                <a:cs typeface="Times New Roman" pitchFamily="18" charset="0"/>
              </a:rPr>
              <a:t>ПАУ - БРАЗИЛ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 (Pau-Brasil), дерево, из которого добывали красный краситель для ткани. Это дерево дало название Бразилии. Это дерево было первыми деньгами на территории Бразилии. Индейцы добывали его и обменивали на украшения, ткань, ножи и другие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предметы.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3" name="Рисунок 8" descr="Pau-brasil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363" y="188913"/>
            <a:ext cx="3219450" cy="354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Рисунок 10" descr="2834111537_9b3830bcf8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363" y="4005263"/>
            <a:ext cx="3311525" cy="236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Рисунок 4" descr="3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0163"/>
            <a:ext cx="9144000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6" name="Прямоугольник 5"/>
          <p:cNvSpPr>
            <a:spLocks noChangeArrowheads="1"/>
          </p:cNvSpPr>
          <p:nvPr/>
        </p:nvSpPr>
        <p:spPr bwMode="auto">
          <a:xfrm>
            <a:off x="179388" y="333375"/>
            <a:ext cx="45720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Национальная гордость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Бразилии – обезьяна Розалия-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Leontideus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rosalia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широконосая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обезьяна семейства Игруновых. Масса 410-650 г, самцы крупнее самок. Длина тела 30-35 см, хвост почти такой же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длины.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7" name="Рисунок 6" descr="137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363" y="404813"/>
            <a:ext cx="3429000" cy="273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4427538" y="3284538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cap="all" dirty="0">
                <a:latin typeface="Times New Roman" pitchFamily="18" charset="0"/>
                <a:cs typeface="Times New Roman" pitchFamily="18" charset="0"/>
              </a:rPr>
              <a:t>ТУКАН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- практически национальная визитная карточка Бразилии. Распространены в Центральной и Южной Америке до Северной Аргентины. Насчитывается около 36 видов.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9" name="Рисунок 8" descr="136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8" y="3429000"/>
            <a:ext cx="4127500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3250" name="Picture 2" descr="http://kcbdx.ru/_fr/0/05870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0" y="3140968"/>
            <a:ext cx="2987824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Задание </a:t>
            </a:r>
          </a:p>
          <a:p>
            <a:pPr algn="ctr"/>
            <a:r>
              <a:rPr lang="ru-RU" sz="3600" b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 контурной карте</a:t>
            </a:r>
            <a:endParaRPr lang="ru-RU" sz="3600" b="1" cap="none" spc="0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8914" name="Picture 2" descr="C:\Users\User\Desktop\Бразилия\file42e4b8f68320871d24982588c878ca7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0"/>
            <a:ext cx="5688632" cy="71560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4276" name="Picture 4" descr="http://www.mirgeografii.ru/wp-content/uploads/2011/12/du-brazili-300x2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-1"/>
            <a:ext cx="9144001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6" name="Рисунок 3" descr="3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30163"/>
            <a:ext cx="9144000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7" name="Прямоугольник 4"/>
          <p:cNvSpPr>
            <a:spLocks noChangeArrowheads="1"/>
          </p:cNvSpPr>
          <p:nvPr/>
        </p:nvSpPr>
        <p:spPr bwMode="auto">
          <a:xfrm>
            <a:off x="468313" y="1268413"/>
            <a:ext cx="4248150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Этнические группы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белые - 53.9 % (португальцы — 20 %; итальянцы — 14 %; испанцы — 8 %; немцы — 6,6 %; арабы — 5,3 %)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мулаты — 38,5 %;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чёрные — 6,2 %;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азиаты — 0,5 % ( японцы и пр.)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индейцы - 0,43 % (тупи-гуарани, же,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араваки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карибы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пано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и др.)</a:t>
            </a:r>
          </a:p>
        </p:txBody>
      </p:sp>
      <p:graphicFrame>
        <p:nvGraphicFramePr>
          <p:cNvPr id="10244" name="Диаграмма 7"/>
          <p:cNvGraphicFramePr>
            <a:graphicFrameLocks/>
          </p:cNvGraphicFramePr>
          <p:nvPr/>
        </p:nvGraphicFramePr>
        <p:xfrm>
          <a:off x="-180975" y="3141663"/>
          <a:ext cx="4197350" cy="2447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2" r:id="rId5" imgW="4200508" imgH="2450804" progId="Excel.Sheet.8">
                  <p:embed/>
                </p:oleObj>
              </mc:Choice>
              <mc:Fallback>
                <p:oleObj r:id="rId5" imgW="4200508" imgH="2450804" progId="Excel.Sheet.8">
                  <p:embed/>
                  <p:pic>
                    <p:nvPicPr>
                      <p:cNvPr id="0" name="Диаграмма 7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80975" y="3141663"/>
                        <a:ext cx="4197350" cy="2447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5" name="Диаграмма 8"/>
          <p:cNvGraphicFramePr>
            <a:graphicFrameLocks/>
          </p:cNvGraphicFramePr>
          <p:nvPr/>
        </p:nvGraphicFramePr>
        <p:xfrm>
          <a:off x="4427538" y="3141663"/>
          <a:ext cx="4318000" cy="2735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3" r:id="rId8" imgW="4322439" imgH="2737341" progId="Excel.Sheet.8">
                  <p:embed/>
                </p:oleObj>
              </mc:Choice>
              <mc:Fallback>
                <p:oleObj r:id="rId8" imgW="4322439" imgH="2737341" progId="Excel.Sheet.8">
                  <p:embed/>
                  <p:pic>
                    <p:nvPicPr>
                      <p:cNvPr id="0" name="Диаграмма 8"/>
                      <p:cNvPicPr>
                        <a:picLocks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7538" y="3141663"/>
                        <a:ext cx="4318000" cy="27352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8" name="Прямоугольник 6"/>
          <p:cNvSpPr>
            <a:spLocks noChangeArrowheads="1"/>
          </p:cNvSpPr>
          <p:nvPr/>
        </p:nvSpPr>
        <p:spPr bwMode="auto">
          <a:xfrm>
            <a:off x="5219700" y="1268413"/>
            <a:ext cx="338474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Характерные черты населения: </a:t>
            </a:r>
          </a:p>
          <a:p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высокий естественный прирост, </a:t>
            </a:r>
          </a:p>
          <a:p>
            <a:pPr>
              <a:buFont typeface="Arial" charset="0"/>
              <a:buChar char="•"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преобладание молодого населения,</a:t>
            </a:r>
          </a:p>
          <a:p>
            <a:pPr>
              <a:buFont typeface="Arial" charset="0"/>
              <a:buChar char="•"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неравномерность размещения, </a:t>
            </a:r>
          </a:p>
          <a:p>
            <a:pPr>
              <a:buFont typeface="Arial" charset="0"/>
              <a:buChar char="•"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высокий уровень и темпы урбанизации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9" name="Прямоугольник 10"/>
          <p:cNvSpPr>
            <a:spLocks noChangeArrowheads="1"/>
          </p:cNvSpPr>
          <p:nvPr/>
        </p:nvSpPr>
        <p:spPr bwMode="auto">
          <a:xfrm>
            <a:off x="250825" y="115888"/>
            <a:ext cx="864235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 b="1">
                <a:latin typeface="Times New Roman" pitchFamily="18" charset="0"/>
                <a:cs typeface="Times New Roman" pitchFamily="18" charset="0"/>
              </a:rPr>
              <a:t>История заселения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: до прихода европейцев Бразилия была заселена индейцами, находившимися на разных этапах социального развития. В формировании населения Бразилии большую роль играла иммиграция из Европы и Африки. Бразильцы многое унаследовали от колонизаторов, в том числе язык – португальский. Существенным источником заселения и пополнения трудовых ресурсов был ввоз рабов из Африки, поэтому в стране сохранилось влияние афро-негритянской культуры. Крупный вклад в экономическое развитее страны внесли: немцы, японцы и итальянцы.</a:t>
            </a:r>
            <a:endParaRPr lang="en-US" sz="1200">
              <a:latin typeface="Calibri" pitchFamily="34" charset="0"/>
            </a:endParaRPr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72494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Три столицы Бразилии.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Кто быстрее по карте в атласе определит эти три столицы по географическим координатам:</a:t>
            </a:r>
            <a:br>
              <a:rPr lang="ru-RU" dirty="0" smtClean="0"/>
            </a:br>
            <a:r>
              <a:rPr lang="ru-RU" dirty="0" smtClean="0"/>
              <a:t>12ºю.ш. и 38ºз.д.</a:t>
            </a:r>
            <a:br>
              <a:rPr lang="ru-RU" dirty="0" smtClean="0"/>
            </a:br>
            <a:r>
              <a:rPr lang="ru-RU" dirty="0" smtClean="0"/>
              <a:t>22ºю.ш. и 43ºз.д.</a:t>
            </a:r>
            <a:br>
              <a:rPr lang="ru-RU" dirty="0" smtClean="0"/>
            </a:br>
            <a:r>
              <a:rPr lang="ru-RU" dirty="0" smtClean="0"/>
              <a:t>16ºю.ш. и 48ºз.д.</a:t>
            </a:r>
            <a:br>
              <a:rPr lang="ru-RU" dirty="0" smtClean="0"/>
            </a:b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Рисунок 3" descr="3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8" name="Рисунок 13" descr="brasilia-10-miles-high copy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692696"/>
            <a:ext cx="3384550" cy="274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0" name="Прямоугольник 8"/>
          <p:cNvSpPr>
            <a:spLocks noChangeArrowheads="1"/>
          </p:cNvSpPr>
          <p:nvPr/>
        </p:nvSpPr>
        <p:spPr bwMode="auto">
          <a:xfrm>
            <a:off x="251520" y="404664"/>
            <a:ext cx="4968552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Бразилиа - столица Бразилии</a:t>
            </a:r>
            <a:br>
              <a:rPr lang="ru-RU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21 апреля 1960 года открыт и официально провозглашен новой столицей город 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Бразилиа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Еще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 1922 году на Бразильском нагорье, на высоте 1172 метров над уровнем моря были начертаны границы будущей столицы. Но только в сентябре 1956 года президент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Жуселино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Кубичек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принял решение о строительстве новой столицы. </a:t>
            </a:r>
            <a:endParaRPr lang="en-US" sz="2000" dirty="0">
              <a:latin typeface="Calibri" pitchFamily="34" charset="0"/>
            </a:endParaRPr>
          </a:p>
        </p:txBody>
      </p:sp>
      <p:pic>
        <p:nvPicPr>
          <p:cNvPr id="24582" name="Рисунок 10" descr="Brasilia 1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5976" y="4509120"/>
            <a:ext cx="3044825" cy="204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3" name="Рисунок 11" descr="brazil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0825" y="4149725"/>
            <a:ext cx="3705225" cy="244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Рисунок 4" descr="3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0163"/>
            <a:ext cx="9144000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2" name="Прямоугольник 11"/>
          <p:cNvSpPr>
            <a:spLocks noChangeArrowheads="1"/>
          </p:cNvSpPr>
          <p:nvPr/>
        </p:nvSpPr>
        <p:spPr bwMode="auto">
          <a:xfrm>
            <a:off x="755576" y="332656"/>
            <a:ext cx="777736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Рио-де-Жанейро</a:t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После того как столицей стал новый город Бразилиа, заметно утрачивает свое влияние на жизнь всей страны Рио-де-Жанейро. Но не уменьшается значение Рио-де-Жанейро как одного из красивейших городов и культурных центров мира.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604" name="Рисунок 13" descr="3591786_large.jpe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2924944"/>
            <a:ext cx="7883525" cy="338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Рисунок 4" descr="3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5888"/>
            <a:ext cx="9144000" cy="688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6" name="Прямоугольник 3"/>
          <p:cNvSpPr>
            <a:spLocks noChangeArrowheads="1"/>
          </p:cNvSpPr>
          <p:nvPr/>
        </p:nvSpPr>
        <p:spPr bwMode="auto">
          <a:xfrm>
            <a:off x="323850" y="115888"/>
            <a:ext cx="8496300" cy="135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Главная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достопримечательность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Рио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- самая высокая статуя Христа Спасителя, воздвигнутая на горе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Корковадо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r>
              <a:rPr lang="ru-RU" sz="1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000" dirty="0">
                <a:latin typeface="Times New Roman" pitchFamily="18" charset="0"/>
                <a:cs typeface="Times New Roman" pitchFamily="18" charset="0"/>
              </a:rPr>
            </a:br>
            <a:endParaRPr lang="en-US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27" name="Прямоугольник 5"/>
          <p:cNvSpPr>
            <a:spLocks noChangeArrowheads="1"/>
          </p:cNvSpPr>
          <p:nvPr/>
        </p:nvSpPr>
        <p:spPr bwMode="auto">
          <a:xfrm>
            <a:off x="0" y="5085184"/>
            <a:ext cx="8785225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А спортсмены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и болельщики футбола всего мира знают знаменитый стадион «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Маракану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». Для жителей Рио-де-Жанейро, как и для миллионов остальных бразильцев, футбол - это страсть, воскресный отдых и главная тема разговоров в будни. Бразилия – страна, которая стала вечной обладательницей «Золотой богини», трижды выиграв мировые чемпионаты по футболу. Страна, в которой более футболистов, чем во всех остальных странах Южной Америки. Легендой мирового футбола стал бразилец Пеле.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endParaRPr lang="en-US" sz="1400" dirty="0">
              <a:latin typeface="Calibri" pitchFamily="34" charset="0"/>
            </a:endParaRPr>
          </a:p>
        </p:txBody>
      </p:sp>
      <p:pic>
        <p:nvPicPr>
          <p:cNvPr id="26628" name="Рисунок 6" descr="1269640419_marakana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638" y="1557338"/>
            <a:ext cx="4273550" cy="3144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Рисунок 7" descr="37316361_1228969864_9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750" y="1196975"/>
            <a:ext cx="2700338" cy="410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Рисунок 4" descr="3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0163"/>
            <a:ext cx="9144000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1" name="Прямоугольник 3"/>
          <p:cNvSpPr>
            <a:spLocks noChangeArrowheads="1"/>
          </p:cNvSpPr>
          <p:nvPr/>
        </p:nvSpPr>
        <p:spPr bwMode="auto">
          <a:xfrm>
            <a:off x="684213" y="260350"/>
            <a:ext cx="80645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Кроме футбола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жизнь бразильцев, и прежде всего жителей Рио-де-Жанейро, связана с карнавалом. Целый год в семейные копилки откладываются деньги на покупку карнавальных нарядов и приобретение билетов на карнавальные балы.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дни карнавала улицы города напоминают бескрайнее море, вскипающее волнами народного веселья. Кульминацией карнавальной программы является шествие участников школ самбы.</a:t>
            </a:r>
            <a:endParaRPr lang="en-US" sz="2400" dirty="0">
              <a:latin typeface="Calibri" pitchFamily="34" charset="0"/>
            </a:endParaRPr>
          </a:p>
        </p:txBody>
      </p:sp>
      <p:pic>
        <p:nvPicPr>
          <p:cNvPr id="27653" name="Рисунок 6" descr="brazil_carnival0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429000"/>
            <a:ext cx="4429545" cy="2951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http://i.io.ua/img_su/large/0085/01/00850124_n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3429000"/>
            <a:ext cx="4428493" cy="2952328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Рисунок 3" descr="3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0163"/>
            <a:ext cx="9144000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4" name="Прямоугольник 2"/>
          <p:cNvSpPr>
            <a:spLocks noChangeArrowheads="1"/>
          </p:cNvSpPr>
          <p:nvPr/>
        </p:nvSpPr>
        <p:spPr bwMode="auto">
          <a:xfrm>
            <a:off x="179388" y="188913"/>
            <a:ext cx="8856662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Сан-Паулу</a:t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Крупнейшим индустриальным центром всей Латинской Америки является бразильский город Сан-Паулу. Три века тому назад на берегу небольшой реки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Тиете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возник поселок. Своему росту, а затем и превращению в огромный промышленный город, Сан-Паулу обязан, прежде всего «кофейному буму», начавшемуся в Бразилии на рубеже 19-20 веков.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соседству находился порт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Сантус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который стал использоваться для вывоза кофе на экспорт. Важную роль в развитии города сыграло и его выгодное географическое положение на перекрестке основных транспортных путей страны, а также богатые гидроэнергетические ресурсы в штате Сан-Паулу.</a:t>
            </a:r>
            <a:endParaRPr lang="en-US" dirty="0">
              <a:latin typeface="Calibri" pitchFamily="34" charset="0"/>
            </a:endParaRPr>
          </a:p>
        </p:txBody>
      </p:sp>
      <p:pic>
        <p:nvPicPr>
          <p:cNvPr id="28676" name="Рисунок 5" descr="banespa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852936"/>
            <a:ext cx="4967339" cy="3312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Рисунок 6" descr="brazil (1)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103" y="2780928"/>
            <a:ext cx="2931125" cy="3436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Рисунок 3" descr="3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0163"/>
            <a:ext cx="9144000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8" name="Прямоугольник 4"/>
          <p:cNvSpPr>
            <a:spLocks noChangeArrowheads="1"/>
          </p:cNvSpPr>
          <p:nvPr/>
        </p:nvSpPr>
        <p:spPr bwMode="auto">
          <a:xfrm>
            <a:off x="250825" y="0"/>
            <a:ext cx="842486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Уровень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урбанизации 81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%. Наряду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 фешенебельными районами, существуют «пояса нищеты», которые называются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фавелами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29699" name="Прямоугольник 5"/>
          <p:cNvSpPr>
            <a:spLocks noChangeArrowheads="1"/>
          </p:cNvSpPr>
          <p:nvPr/>
        </p:nvSpPr>
        <p:spPr bwMode="auto">
          <a:xfrm>
            <a:off x="395288" y="4508500"/>
            <a:ext cx="8208962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Фаве́лы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(порт. </a:t>
            </a:r>
            <a:r>
              <a:rPr lang="ru-RU" sz="1600" i="1" dirty="0" err="1">
                <a:latin typeface="Times New Roman" pitchFamily="18" charset="0"/>
                <a:cs typeface="Times New Roman" pitchFamily="18" charset="0"/>
              </a:rPr>
              <a:t>favela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 — трущобы в городах Бразилии, часто расположенные на склонах гор.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фавелах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отсутствует развитая инфраструктура и высок уровень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преступности.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Фавелы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есть в большинстве крупных городов Бразилии, лидерство принадлежит крупнейшему в стране городу Сан-Паулу. Рио-де-Жанейро  является вторым по численности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фавел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городом Бразилии. Однако их расположение по соседству с дорогими туристическими и жилыми кварталами привело к тому, что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фавелы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Рио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известны более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прочих. Слово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фавела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» происходит от названия горы </a:t>
            </a:r>
            <a:r>
              <a:rPr lang="ru-RU" sz="1600" i="1" dirty="0" err="1">
                <a:latin typeface="Times New Roman" pitchFamily="18" charset="0"/>
                <a:cs typeface="Times New Roman" pitchFamily="18" charset="0"/>
              </a:rPr>
              <a:t>Morro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latin typeface="Times New Roman" pitchFamily="18" charset="0"/>
                <a:cs typeface="Times New Roman" pitchFamily="18" charset="0"/>
              </a:rPr>
              <a:t>da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latin typeface="Times New Roman" pitchFamily="18" charset="0"/>
                <a:cs typeface="Times New Roman" pitchFamily="18" charset="0"/>
              </a:rPr>
              <a:t>Favela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которая, в свою очередь, названа так из-за одноимённого дерева </a:t>
            </a:r>
            <a:r>
              <a:rPr lang="ru-RU" sz="1600" i="1" dirty="0" err="1">
                <a:latin typeface="Times New Roman" pitchFamily="18" charset="0"/>
                <a:cs typeface="Times New Roman" pitchFamily="18" charset="0"/>
              </a:rPr>
              <a:t>favela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(</a:t>
            </a:r>
            <a:r>
              <a:rPr lang="ru-RU" sz="1600" i="1" dirty="0" err="1">
                <a:latin typeface="Times New Roman" pitchFamily="18" charset="0"/>
                <a:cs typeface="Times New Roman" pitchFamily="18" charset="0"/>
              </a:rPr>
              <a:t>Cnidoscolus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latin typeface="Times New Roman" pitchFamily="18" charset="0"/>
                <a:cs typeface="Times New Roman" pitchFamily="18" charset="0"/>
              </a:rPr>
              <a:t>phyllacanthus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), растущего на его склонах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29700" name="Рисунок 7" descr="favelas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650" y="620713"/>
            <a:ext cx="3011488" cy="377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Рисунок 8" descr="favela1.jpe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7175" y="620713"/>
            <a:ext cx="4752975" cy="3567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5298" name="Picture 2" descr="http://go1.imgsmail.ru/imgpreview?key=17eec77f46da68c1&amp;mb=imgdb_preview_14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2008"/>
            <a:ext cx="10226679" cy="659735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39399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Экономика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Рисунок 3" descr="3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0163"/>
            <a:ext cx="9144000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2" name="Прямоугольник 4"/>
          <p:cNvSpPr>
            <a:spLocks noChangeArrowheads="1"/>
          </p:cNvSpPr>
          <p:nvPr/>
        </p:nvSpPr>
        <p:spPr bwMode="auto">
          <a:xfrm>
            <a:off x="323850" y="332656"/>
            <a:ext cx="8640763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По разнообразию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полезных ископаемых бразильское плоскогорье –уникальнейший район мира. Огромны запасы его железных руд (45 млрд. т), бериллия, пьезокварца, олова, ниобия, бокситов и агата. Железным сердцем Бразилии называют центральную часть штата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Минас-Жерайс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По соседству с железистыми кварцитами – запасы марганца и никеля. В восточных впадинах плоскогорья имеются небольшие - но важные для страны залежи нефти и газа; нефтеносные сланцы и месторождение угля находятся также на юго-востоке. 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23" name="Рисунок 5" descr="Brasil_bergland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212976"/>
            <a:ext cx="2879725" cy="333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5" name="Рисунок 18" descr="Kalgoorlie_The_Big_Pit_DSC04498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3888" y="3212976"/>
            <a:ext cx="4393381" cy="3294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6322" name="Picture 2" descr="http://allgeology.ru/ckfinder/userfiles/images/2818_max%255B1%255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52736"/>
            <a:ext cx="9144000" cy="580526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611560" y="188640"/>
            <a:ext cx="80749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Полезные ископаемые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31746" name="Рисунок 3" descr="3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0163"/>
            <a:ext cx="9144000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7" name="Рисунок 10" descr="diamond-mine-brazil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361999"/>
            <a:ext cx="7920880" cy="4091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9" name="Прямоугольник 13"/>
          <p:cNvSpPr>
            <a:spLocks noChangeArrowheads="1"/>
          </p:cNvSpPr>
          <p:nvPr/>
        </p:nvSpPr>
        <p:spPr bwMode="auto">
          <a:xfrm>
            <a:off x="468313" y="188913"/>
            <a:ext cx="8675687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Добыча алмазов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Впервые в Бразилии алмазы найдены в 1725 при разработке залежей золота, позже обнаружены в 11 штатах страны. По оценке, ежегодное производство алмазов в Бразилии около 280 тысяч карат (1980). Содержание ювелирного сырья — около 50%.  </a:t>
            </a:r>
            <a:endParaRPr lang="en-US" sz="2800" dirty="0">
              <a:latin typeface="Calibri" pitchFamily="34" charset="0"/>
            </a:endParaRPr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32770" name="Рисунок 3" descr="3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0163"/>
            <a:ext cx="9144000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1" name="Прямоугольник 4"/>
          <p:cNvSpPr>
            <a:spLocks noChangeArrowheads="1"/>
          </p:cNvSpPr>
          <p:nvPr/>
        </p:nvSpPr>
        <p:spPr bwMode="auto">
          <a:xfrm>
            <a:off x="468313" y="333375"/>
            <a:ext cx="34925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Нефтяная промышленность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fontAlgn="b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Регулярная добыча нефти в относительно небольших масштабах в Бразилии ведётся с 1940. Эксплуатацию месторождений ведёт государственная компания "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Petrobras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pic>
        <p:nvPicPr>
          <p:cNvPr id="32772" name="Рисунок 6" descr="018_petrobras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638" y="260350"/>
            <a:ext cx="4537075" cy="264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3" name="Прямоугольник 7"/>
          <p:cNvSpPr>
            <a:spLocks noChangeArrowheads="1"/>
          </p:cNvSpPr>
          <p:nvPr/>
        </p:nvSpPr>
        <p:spPr bwMode="auto">
          <a:xfrm>
            <a:off x="4859338" y="3500438"/>
            <a:ext cx="3960812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Тупи-Йара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—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гигантское нефтегазовое месторождение в Бразилии. Расположено в Атлантическом океане 330 км юго-востоку от г. Сан-Паулу. </a:t>
            </a:r>
          </a:p>
        </p:txBody>
      </p:sp>
      <p:pic>
        <p:nvPicPr>
          <p:cNvPr id="32774" name="Рисунок 8" descr="news_4_2_10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825" y="3500438"/>
            <a:ext cx="4176713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Рисунок 3" descr="3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0163"/>
            <a:ext cx="9144000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4" name="Прямоугольник 8"/>
          <p:cNvSpPr>
            <a:spLocks noChangeArrowheads="1"/>
          </p:cNvSpPr>
          <p:nvPr/>
        </p:nvSpPr>
        <p:spPr bwMode="auto">
          <a:xfrm>
            <a:off x="179388" y="1557338"/>
            <a:ext cx="87852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/>
            </a:r>
            <a:br>
              <a:rPr lang="ru-RU">
                <a:latin typeface="Calibri" pitchFamily="34" charset="0"/>
              </a:rPr>
            </a:br>
            <a:endParaRPr lang="en-US">
              <a:latin typeface="Calibri" pitchFamily="34" charset="0"/>
            </a:endParaRPr>
          </a:p>
        </p:txBody>
      </p:sp>
      <p:sp>
        <p:nvSpPr>
          <p:cNvPr id="33795" name="Прямоугольник 9"/>
          <p:cNvSpPr>
            <a:spLocks noChangeArrowheads="1"/>
          </p:cNvSpPr>
          <p:nvPr/>
        </p:nvSpPr>
        <p:spPr bwMode="auto">
          <a:xfrm>
            <a:off x="68263" y="188913"/>
            <a:ext cx="9075737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Общая характеристика хозяйства.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Бразилия ключевая развивающаяся страна. Она занимает первое место в мире по производству кофе, бананов, апельсинов,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сахара. Второе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место по производству какао, сои, цитрусовых. По объему ВВП Бразилия вошла в «десятку» стран мира. В ВВП более 40% доля промышленности, 10% доля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с\х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50% сфера услуг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Благополучно развивается энергетика, черная металлургия, текстильная и пищевая промышленность. Велика доля Бразилии и на мировом рынке электроники и электротехники, в 2000 году было произведено: 3,7 млн. холодильников; 1,2 млн. морозильников; 1 млн. стиральных машин-автоматов; 4 млн. электроплит; 0,5 млн. микроволновых печей; а также 7,8 млн. телевизоров; 2,5 млн. видеомагнитофонов; 2,9 млн. музыкальных центров; по 0,5 млн. магнитол и проигрывателей компакт-дисков; 0,2 млн. видеокамер.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сельском хозяйстве наиболее заметны результаты модернизации. Были созданы АПК, используется современная техника и передовые технологии. Ведущая отрасль – растениеводство, перспективно птицеводство.</a:t>
            </a:r>
          </a:p>
          <a:p>
            <a:endParaRPr lang="en-US" sz="1200" dirty="0">
              <a:latin typeface="Calibri" pitchFamily="34" charset="0"/>
            </a:endParaRPr>
          </a:p>
        </p:txBody>
      </p:sp>
      <p:sp>
        <p:nvSpPr>
          <p:cNvPr id="33796" name="Прямоугольник 11"/>
          <p:cNvSpPr>
            <a:spLocks noChangeArrowheads="1"/>
          </p:cNvSpPr>
          <p:nvPr/>
        </p:nvSpPr>
        <p:spPr bwMode="auto">
          <a:xfrm>
            <a:off x="71438" y="1125538"/>
            <a:ext cx="89646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1200" dirty="0">
              <a:latin typeface="Calibri" pitchFamily="34" charset="0"/>
            </a:endParaRPr>
          </a:p>
        </p:txBody>
      </p:sp>
      <p:graphicFrame>
        <p:nvGraphicFramePr>
          <p:cNvPr id="18" name="Диаграмма 17"/>
          <p:cNvGraphicFramePr/>
          <p:nvPr/>
        </p:nvGraphicFramePr>
        <p:xfrm>
          <a:off x="3923928" y="2852936"/>
          <a:ext cx="4320480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Таблица 18"/>
          <p:cNvGraphicFramePr>
            <a:graphicFrameLocks noGrp="1"/>
          </p:cNvGraphicFramePr>
          <p:nvPr/>
        </p:nvGraphicFramePr>
        <p:xfrm>
          <a:off x="755576" y="3212976"/>
          <a:ext cx="1981200" cy="3284728"/>
        </p:xfrm>
        <a:graphic>
          <a:graphicData uri="http://schemas.openxmlformats.org/drawingml/2006/table">
            <a:tbl>
              <a:tblPr/>
              <a:tblGrid>
                <a:gridCol w="1080770"/>
                <a:gridCol w="900430"/>
              </a:tblGrid>
              <a:tr h="4760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Продукция 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Тысячи тонн 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401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Кофе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2 249 010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Сахарный тростник 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420 121 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75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Соя 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50 195 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Кукуруза 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34 860 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25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Маниок 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26 645 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38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Молоко 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23 455 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24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Мясо 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19 919 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00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Апельсины 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17 805 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62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Рис 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13 141 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07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Бананы 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6 703 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76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Пшеница 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5 201 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Рисунок 3" descr="3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0163"/>
            <a:ext cx="9144000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8" name="Прямоугольник 4"/>
          <p:cNvSpPr>
            <a:spLocks noChangeArrowheads="1"/>
          </p:cNvSpPr>
          <p:nvPr/>
        </p:nvSpPr>
        <p:spPr bwMode="auto">
          <a:xfrm>
            <a:off x="71438" y="115888"/>
            <a:ext cx="9072562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Бразилия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входит в десятку стран — лидеров мирового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автопрома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точнее, она занимает в таком рейтинге седьмое место. Объясняется этот факт просто: около 95% местного рынка охватывают здесь три международных концерна. И тем не менее быть в десятке — это результат, с которым стоит познакомиться поближе.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819" name="Прямоугольник 5"/>
          <p:cNvSpPr>
            <a:spLocks noChangeArrowheads="1"/>
          </p:cNvSpPr>
          <p:nvPr/>
        </p:nvSpPr>
        <p:spPr bwMode="auto">
          <a:xfrm>
            <a:off x="0" y="1124744"/>
            <a:ext cx="9253537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Три миллиона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легковых, 120 000 грузовиков, 50 000 автобусов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Это не просто цифры, а вполне весомые 12% ВВП страны и 10 миллиардов долларов ежегодных поступлений от экспорта. (Правда, эти данные относятся к докризисному периоду.) Большинство бразильских авто — это лицензионные версии машин 11 крупнейших мировых производителей, хотя вместе с мелкими местными предприятиями количество автозаводов доходит до 20. Давайте остановимся на нескольких оригинальных примерах.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4821" name="Рисунок 7" descr="00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2648933"/>
            <a:ext cx="5040560" cy="4209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Рисунок 3" descr="3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0163"/>
            <a:ext cx="9144000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4" name="Рисунок 6" descr="lkw_vw_constellation_01_0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89741" y="2564904"/>
            <a:ext cx="5054259" cy="4293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5" name="Рисунок 7" descr="vw_volksbus_0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60648"/>
            <a:ext cx="4716016" cy="3139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Рисунок 3" descr="3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0163"/>
            <a:ext cx="9144000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6" name="Прямоугольник 4"/>
          <p:cNvSpPr>
            <a:spLocks noChangeArrowheads="1"/>
          </p:cNvSpPr>
          <p:nvPr/>
        </p:nvSpPr>
        <p:spPr bwMode="auto">
          <a:xfrm>
            <a:off x="250825" y="115888"/>
            <a:ext cx="8478838" cy="360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 настоящее время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военная промышленность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Бразилии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способна производить для нужд страны 75% вооружения и военной техники, а в 60-х годах - лишь 5%. Именно в тех сложных для Бразилии 60-х годах образовались и первые предприятия ВПК Бразилии. Крупнейшие из них - это "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Avibras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Aeroespecial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" и "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Embraer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". Обе компании хорошо известны не только в Бразилии, но 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зарубежом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где пользуются или намереваются пользоваться их продукцией. 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Calibri" pitchFamily="34" charset="0"/>
              </a:rPr>
              <a:t/>
            </a:r>
            <a:br>
              <a:rPr lang="ru-RU" dirty="0">
                <a:latin typeface="Calibri" pitchFamily="34" charset="0"/>
              </a:rPr>
            </a:br>
            <a:endParaRPr lang="en-US" dirty="0">
              <a:latin typeface="Calibri" pitchFamily="34" charset="0"/>
            </a:endParaRPr>
          </a:p>
        </p:txBody>
      </p:sp>
      <p:pic>
        <p:nvPicPr>
          <p:cNvPr id="36868" name="Рисунок 6" descr="embraer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861048"/>
            <a:ext cx="3903662" cy="259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9" name="Рисунок 7" descr="embraer-super-tucano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3789040"/>
            <a:ext cx="4389437" cy="259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Рисунок 3" descr="3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0163"/>
            <a:ext cx="9144000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0" name="Прямоугольник 4"/>
          <p:cNvSpPr>
            <a:spLocks noChangeArrowheads="1"/>
          </p:cNvSpPr>
          <p:nvPr/>
        </p:nvSpPr>
        <p:spPr bwMode="auto">
          <a:xfrm>
            <a:off x="1692275" y="1196975"/>
            <a:ext cx="6551613" cy="3938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Экспорт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$159 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млрд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в 2009году — транспортные средства, железная руда, соевые бобы, обувь, кофе, автомобили, электроника и электротехника.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Импорт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$136 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млрд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в 2009 году — машины и оборудование,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химпродукты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нефть, комплектующие к автомобилям, электроника.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Торговые партнёры: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Экспорт в 2008 году: США — 14,6 %, Китай — 11,5 %, Аргентина — 8,6 %, Нидерланды — 4,9 %, Германия — 4,5 %.</a:t>
            </a:r>
          </a:p>
          <a:p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Импорт в 2008году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 США — 14,9 %, Китай — 11,6 %, Аргентина — 7,9 %, Германия — 7 %.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Внешний долг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$231,6 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млрд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в 2010 году.</a:t>
            </a:r>
          </a:p>
          <a:p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Рисунок 4" descr="3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0163"/>
            <a:ext cx="9144000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6" name="Прямоугольник 3"/>
          <p:cNvSpPr>
            <a:spLocks noChangeArrowheads="1"/>
          </p:cNvSpPr>
          <p:nvPr/>
        </p:nvSpPr>
        <p:spPr bwMode="auto">
          <a:xfrm>
            <a:off x="179388" y="0"/>
            <a:ext cx="4572000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Основные национальные праздники: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dirty="0">
                <a:latin typeface="Times New Roman" pitchFamily="18" charset="0"/>
                <a:cs typeface="Times New Roman" pitchFamily="18" charset="0"/>
              </a:rPr>
            </a:b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dirty="0">
                <a:latin typeface="Times New Roman" pitchFamily="18" charset="0"/>
                <a:cs typeface="Times New Roman" pitchFamily="18" charset="0"/>
              </a:rPr>
            </a:br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- 1 января - День Всеобщего Содружества;</a:t>
            </a:r>
            <a:br>
              <a:rPr lang="ru-RU" sz="1200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- февраль - март – Карнавал;</a:t>
            </a:r>
            <a:br>
              <a:rPr lang="ru-RU" sz="1200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- апрель - май - Католическая Пасха;</a:t>
            </a:r>
            <a:br>
              <a:rPr lang="ru-RU" sz="1200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- 21 апреля - </a:t>
            </a:r>
            <a:r>
              <a:rPr lang="ru-RU" sz="1200" i="1" dirty="0" err="1">
                <a:latin typeface="Times New Roman" pitchFamily="18" charset="0"/>
                <a:cs typeface="Times New Roman" pitchFamily="18" charset="0"/>
              </a:rPr>
              <a:t>Тирадентес</a:t>
            </a:r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sz="1200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- 1 мая - День Труда;</a:t>
            </a:r>
            <a:br>
              <a:rPr lang="ru-RU" sz="1200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- 7 сентября - День Независимости (с 1822 г.);</a:t>
            </a:r>
            <a:br>
              <a:rPr lang="ru-RU" sz="1200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- 12 октября - Праздник Явления Богородицы и День детей;</a:t>
            </a:r>
            <a:br>
              <a:rPr lang="ru-RU" sz="1200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- 15 ноября - День Провозглашения Республики;</a:t>
            </a:r>
            <a:br>
              <a:rPr lang="ru-RU" sz="1200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- 25 декабря - Католическое Рождество.</a:t>
            </a:r>
            <a:endParaRPr 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987" name="Прямоугольник 5"/>
          <p:cNvSpPr>
            <a:spLocks noChangeArrowheads="1"/>
          </p:cNvSpPr>
          <p:nvPr/>
        </p:nvSpPr>
        <p:spPr bwMode="auto">
          <a:xfrm>
            <a:off x="107950" y="2205038"/>
            <a:ext cx="4572000" cy="330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 b="1" dirty="0">
                <a:latin typeface="Times New Roman" pitchFamily="18" charset="0"/>
                <a:cs typeface="Times New Roman" pitchFamily="18" charset="0"/>
              </a:rPr>
              <a:t>Самый известный напиток</a:t>
            </a:r>
          </a:p>
          <a:p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Историю Бразилии невозможно представить без кофе. Завезенные еще в 1727 году из соседней Гвианы кофейные деревья нашли на плантациях юго-восточной части Бразилии самую благодатную почву. А через 100 лет, когда кофе стал продуктом широкого потребления в США и странах Европы, его производство стало основой экономики Бразилии и принесло ей богатство. Кофе и сейчас одна из самых важных статей дохода Бразилии, напиток, без которого нельзя представить себе жизнь бразильцев.</a:t>
            </a:r>
            <a:br>
              <a:rPr lang="ru-RU" sz="1100" dirty="0">
                <a:latin typeface="Times New Roman" pitchFamily="18" charset="0"/>
                <a:cs typeface="Times New Roman" pitchFamily="18" charset="0"/>
              </a:rPr>
            </a:b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100" dirty="0">
                <a:latin typeface="Times New Roman" pitchFamily="18" charset="0"/>
                <a:cs typeface="Times New Roman" pitchFamily="18" charset="0"/>
              </a:rPr>
            </a:br>
            <a:r>
              <a:rPr lang="ru-RU" sz="1100" b="1" dirty="0">
                <a:latin typeface="Times New Roman" pitchFamily="18" charset="0"/>
                <a:cs typeface="Times New Roman" pitchFamily="18" charset="0"/>
              </a:rPr>
              <a:t>Бобы, апельсины и свиные уши</a:t>
            </a:r>
          </a:p>
          <a:p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Самым любимым блюдом бразильцев считается </a:t>
            </a:r>
            <a:r>
              <a:rPr lang="ru-RU" sz="1100" dirty="0" err="1">
                <a:latin typeface="Times New Roman" pitchFamily="18" charset="0"/>
                <a:cs typeface="Times New Roman" pitchFamily="18" charset="0"/>
              </a:rPr>
              <a:t>фейшуада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. Это вареные черные бобы. Этим блюдом вас угостят почти во всех уголках страны. В него добавляют разные продукты - например, свежую капусту, апельсины и много мяса, в том числе свиные ножки и уши. Если ты сам захочешь приготовить </a:t>
            </a:r>
            <a:r>
              <a:rPr lang="ru-RU" sz="1100" dirty="0" err="1">
                <a:latin typeface="Times New Roman" pitchFamily="18" charset="0"/>
                <a:cs typeface="Times New Roman" pitchFamily="18" charset="0"/>
              </a:rPr>
              <a:t>фейшуаду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, конечно, можешь использовать и другое мясо. Когда-то это блюдо ели рабы. Для его приготовления они использовали разные мясные остатки и дешевые, продукты. Но и по сей день многие бразильцы едят его с большим удовольствием.</a:t>
            </a:r>
            <a:endParaRPr lang="en-US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988" name="Прямоугольник 6"/>
          <p:cNvSpPr>
            <a:spLocks noChangeArrowheads="1"/>
          </p:cNvSpPr>
          <p:nvPr/>
        </p:nvSpPr>
        <p:spPr bwMode="auto">
          <a:xfrm>
            <a:off x="4643438" y="115888"/>
            <a:ext cx="18319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b="1">
                <a:latin typeface="Times New Roman" pitchFamily="18" charset="0"/>
                <a:cs typeface="Times New Roman" pitchFamily="18" charset="0"/>
              </a:rPr>
              <a:t>Интересные факты:</a:t>
            </a:r>
            <a:endParaRPr lang="en-US" sz="1400" b="1">
              <a:latin typeface="Calibri" pitchFamily="34" charset="0"/>
            </a:endParaRPr>
          </a:p>
        </p:txBody>
      </p:sp>
      <p:sp>
        <p:nvSpPr>
          <p:cNvPr id="41989" name="Прямоугольник 7"/>
          <p:cNvSpPr>
            <a:spLocks noChangeArrowheads="1"/>
          </p:cNvSpPr>
          <p:nvPr/>
        </p:nvSpPr>
        <p:spPr bwMode="auto">
          <a:xfrm>
            <a:off x="4572000" y="476250"/>
            <a:ext cx="457200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>
                <a:latin typeface="Times New Roman" pitchFamily="18" charset="0"/>
                <a:cs typeface="Times New Roman" pitchFamily="18" charset="0"/>
              </a:rPr>
              <a:t>- Электрический угорь из Амазонки бьёт током с напряжением более 500 вольт. Местные жители перед тем, как ловить их, загоняют в реку стадо коров, чтобы угри истратили на них весь свой заряд.</a:t>
            </a:r>
            <a:endParaRPr lang="en-US" sz="11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990" name="Прямоугольник 8"/>
          <p:cNvSpPr>
            <a:spLocks noChangeArrowheads="1"/>
          </p:cNvSpPr>
          <p:nvPr/>
        </p:nvSpPr>
        <p:spPr bwMode="auto">
          <a:xfrm>
            <a:off x="4572000" y="1125538"/>
            <a:ext cx="45720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- Футболист </a:t>
            </a:r>
            <a:r>
              <a:rPr lang="ru-RU" sz="1100" dirty="0" err="1">
                <a:latin typeface="Times New Roman" pitchFamily="18" charset="0"/>
                <a:cs typeface="Times New Roman" pitchFamily="18" charset="0"/>
              </a:rPr>
              <a:t>Сократес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 является одной из легенд бразильского футбола. Он был капитаном сборной Бразилии на чемпионатах мира 1982 года и 1986 годов. Параллельно с игрой в футбол он получил медицинское образование в университете. А после окончания спортивной карьеры получил учёную степень </a:t>
            </a:r>
            <a:r>
              <a:rPr lang="ru-RU" sz="1100" dirty="0" err="1">
                <a:latin typeface="Times New Roman" pitchFamily="18" charset="0"/>
                <a:cs typeface="Times New Roman" pitchFamily="18" charset="0"/>
              </a:rPr>
              <a:t>Doctor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latin typeface="Times New Roman" pitchFamily="18" charset="0"/>
                <a:cs typeface="Times New Roman" pitchFamily="18" charset="0"/>
              </a:rPr>
              <a:t>Philosophy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, оправдав данное ему имя.</a:t>
            </a:r>
            <a:endParaRPr lang="en-US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991" name="Прямоугольник 9"/>
          <p:cNvSpPr>
            <a:spLocks noChangeArrowheads="1"/>
          </p:cNvSpPr>
          <p:nvPr/>
        </p:nvSpPr>
        <p:spPr bwMode="auto">
          <a:xfrm>
            <a:off x="4572000" y="2133600"/>
            <a:ext cx="4572000" cy="110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- Жители Бразилии массово используют переделанные гражданские радиостанции диапазона 144-148 МГц для бесплатных телефонных переговоров через спутниковую группировку FLTSATCOM Военно-морского флота США. Стоимость оборудования, которое в основном делают путём доработки обычной рации дальнобойщиков, составляет не более 50 долларов США.</a:t>
            </a:r>
            <a:endParaRPr lang="en-US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992" name="Прямоугольник 10"/>
          <p:cNvSpPr>
            <a:spLocks noChangeArrowheads="1"/>
          </p:cNvSpPr>
          <p:nvPr/>
        </p:nvSpPr>
        <p:spPr bwMode="auto">
          <a:xfrm>
            <a:off x="4572000" y="3213100"/>
            <a:ext cx="4572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>
                <a:latin typeface="Times New Roman" pitchFamily="18" charset="0"/>
                <a:cs typeface="Times New Roman" pitchFamily="18" charset="0"/>
              </a:rPr>
              <a:t>- Дерево Copaifera langsdorffii, найденное в тропических лесах Бразилии, содержит смолу, которую можно сразу использовать в качестве дизельного топлива. Одно дерево даёт примерно 50 литров топлива в год. Широкомасштабное его выращивание для этих целей невыгодно, но частные фермеры вполне могут покрыть свои потребности от сада таких растений.</a:t>
            </a:r>
            <a:endParaRPr lang="en-US" sz="11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993" name="Прямоугольник 11"/>
          <p:cNvSpPr>
            <a:spLocks noChangeArrowheads="1"/>
          </p:cNvSpPr>
          <p:nvPr/>
        </p:nvSpPr>
        <p:spPr bwMode="auto">
          <a:xfrm>
            <a:off x="4572000" y="4365625"/>
            <a:ext cx="4572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>
                <a:latin typeface="Times New Roman" pitchFamily="18" charset="0"/>
                <a:cs typeface="Times New Roman" pitchFamily="18" charset="0"/>
              </a:rPr>
              <a:t>- Во время футбольного матча в Бразилии ветер снёс группу парашютистов на футбольное поле. Один из парашютистов упал на вратаря в тот момент, когда голкипер приготовился овладеть мячом. В результате мяч оказался в воротах и судья, невзирая на протесты потерпевшей команды, гол засчитал, объяснив появление парашютистов «вмешательством высшей силы».</a:t>
            </a:r>
            <a:endParaRPr lang="en-US" sz="11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994" name="Прямоугольник 12"/>
          <p:cNvSpPr>
            <a:spLocks noChangeArrowheads="1"/>
          </p:cNvSpPr>
          <p:nvPr/>
        </p:nvSpPr>
        <p:spPr bwMode="auto">
          <a:xfrm>
            <a:off x="250825" y="5876925"/>
            <a:ext cx="8785225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u="sng">
                <a:latin typeface="Times New Roman" pitchFamily="18" charset="0"/>
                <a:cs typeface="Times New Roman" pitchFamily="18" charset="0"/>
              </a:rPr>
              <a:t>Вывод: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 Бразилия выделяется относительно высоким уровнем развития, занимая промежуточное положение между развитыми и развивающимися странами.</a:t>
            </a:r>
            <a:endParaRPr lang="en-US" sz="1600">
              <a:latin typeface="Calibri" pitchFamily="34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1142</TotalTime>
  <Words>1142</Words>
  <Application>Microsoft Office PowerPoint</Application>
  <PresentationFormat>Экран (4:3)</PresentationFormat>
  <Paragraphs>114</Paragraphs>
  <Slides>32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41" baseType="lpstr">
      <vt:lpstr>Arial</vt:lpstr>
      <vt:lpstr>Calibri</vt:lpstr>
      <vt:lpstr>Mistral</vt:lpstr>
      <vt:lpstr>Times New Roman</vt:lpstr>
      <vt:lpstr>Trebuchet MS</vt:lpstr>
      <vt:lpstr>Wingdings</vt:lpstr>
      <vt:lpstr>Wingdings 2</vt:lpstr>
      <vt:lpstr>Изящная</vt:lpstr>
      <vt:lpstr>Лист Microsoft Excel 97-2003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Три столицы Бразилии.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 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kamynins</dc:creator>
  <cp:lastModifiedBy>kamynins</cp:lastModifiedBy>
  <cp:revision>124</cp:revision>
  <dcterms:created xsi:type="dcterms:W3CDTF">2011-03-22T13:13:37Z</dcterms:created>
  <dcterms:modified xsi:type="dcterms:W3CDTF">2017-02-07T12:27:37Z</dcterms:modified>
</cp:coreProperties>
</file>